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82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4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1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0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0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2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4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C4A9-E363-4F6F-A540-4656730A5ECF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1B054-E0A5-4584-AE3D-4E114DC0F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4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431925"/>
          </a:xfrm>
        </p:spPr>
        <p:txBody>
          <a:bodyPr/>
          <a:lstStyle/>
          <a:p>
            <a:pPr eaLnBrk="1" hangingPunct="1"/>
            <a:r>
              <a:rPr lang="en-US" altLang="en-US" sz="4000" u="sng" smtClean="0">
                <a:cs typeface="Trebuchet MS" panose="020B0603020202020204" pitchFamily="34" charset="0"/>
              </a:rPr>
              <a:t>Integumentary System Latin roots</a:t>
            </a:r>
          </a:p>
        </p:txBody>
      </p:sp>
      <p:sp>
        <p:nvSpPr>
          <p:cNvPr id="9219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784725" cy="5029200"/>
          </a:xfrm>
        </p:spPr>
        <p:txBody>
          <a:bodyPr/>
          <a:lstStyle/>
          <a:p>
            <a:pPr eaLnBrk="1" hangingPunct="1"/>
            <a:r>
              <a:rPr lang="en-US" altLang="en-US" sz="2300" smtClean="0"/>
              <a:t>Desi- = dry</a:t>
            </a:r>
          </a:p>
          <a:p>
            <a:pPr eaLnBrk="1" hangingPunct="1"/>
            <a:r>
              <a:rPr lang="en-US" altLang="en-US" sz="2300" smtClean="0"/>
              <a:t>Hypo- = underneath</a:t>
            </a:r>
          </a:p>
          <a:p>
            <a:pPr eaLnBrk="1" hangingPunct="1"/>
            <a:r>
              <a:rPr lang="en-US" altLang="en-US" sz="2300" smtClean="0"/>
              <a:t>Sub- = under, below</a:t>
            </a:r>
          </a:p>
          <a:p>
            <a:pPr eaLnBrk="1" hangingPunct="1"/>
            <a:r>
              <a:rPr lang="en-US" altLang="en-US" sz="2300" i="1" smtClean="0"/>
              <a:t>Cut- = skin</a:t>
            </a:r>
          </a:p>
          <a:p>
            <a:pPr eaLnBrk="1" hangingPunct="1"/>
            <a:r>
              <a:rPr lang="en-US" altLang="en-US" sz="2300" smtClean="0"/>
              <a:t>Epi- = on top of/outside of</a:t>
            </a:r>
          </a:p>
          <a:p>
            <a:pPr eaLnBrk="1" hangingPunct="1"/>
            <a:r>
              <a:rPr lang="en-US" altLang="en-US" sz="2300" smtClean="0"/>
              <a:t>Derm- = skin</a:t>
            </a:r>
          </a:p>
          <a:p>
            <a:pPr eaLnBrk="1" hangingPunct="1"/>
            <a:r>
              <a:rPr lang="en-US" altLang="en-US" sz="2300" smtClean="0"/>
              <a:t>Strata- = layer</a:t>
            </a:r>
          </a:p>
          <a:p>
            <a:pPr eaLnBrk="1" hangingPunct="1"/>
            <a:r>
              <a:rPr lang="en-US" altLang="en-US" sz="2300" smtClean="0"/>
              <a:t>Basal/bas- = bottom, basic</a:t>
            </a:r>
          </a:p>
          <a:p>
            <a:pPr eaLnBrk="1" hangingPunct="1"/>
            <a:r>
              <a:rPr lang="en-US" altLang="en-US" sz="2300" smtClean="0"/>
              <a:t>Granul- = grainy</a:t>
            </a:r>
          </a:p>
          <a:p>
            <a:pPr eaLnBrk="1" hangingPunct="1"/>
            <a:r>
              <a:rPr lang="en-US" altLang="en-US" sz="2300" smtClean="0"/>
              <a:t>Lucid- = light</a:t>
            </a:r>
          </a:p>
        </p:txBody>
      </p:sp>
      <p:sp>
        <p:nvSpPr>
          <p:cNvPr id="10244" name="Content Placeholder 3"/>
          <p:cNvSpPr txBox="1">
            <a:spLocks/>
          </p:cNvSpPr>
          <p:nvPr/>
        </p:nvSpPr>
        <p:spPr bwMode="auto">
          <a:xfrm>
            <a:off x="5241925" y="1219200"/>
            <a:ext cx="3749675" cy="5334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panose="05020102010507070707" pitchFamily="18" charset="2"/>
              <a:buChar char="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300" i="1" dirty="0" err="1" smtClean="0"/>
              <a:t>Arrect</a:t>
            </a:r>
            <a:r>
              <a:rPr lang="en-US" altLang="en-US" sz="2300" i="1" dirty="0" smtClean="0"/>
              <a:t>- = to stand up</a:t>
            </a:r>
          </a:p>
          <a:p>
            <a:pPr eaLnBrk="1" hangingPunct="1">
              <a:defRPr/>
            </a:pPr>
            <a:r>
              <a:rPr lang="en-US" altLang="en-US" sz="2300" i="1" dirty="0" smtClean="0"/>
              <a:t>-</a:t>
            </a:r>
            <a:r>
              <a:rPr lang="en-US" altLang="en-US" sz="2300" i="1" dirty="0" err="1" smtClean="0"/>
              <a:t>pil</a:t>
            </a:r>
            <a:r>
              <a:rPr lang="en-US" altLang="en-US" sz="2300" i="1" dirty="0" smtClean="0"/>
              <a:t> = hair</a:t>
            </a:r>
          </a:p>
          <a:p>
            <a:pPr eaLnBrk="1" hangingPunct="1">
              <a:defRPr/>
            </a:pPr>
            <a:r>
              <a:rPr lang="en-US" altLang="en-US" sz="2300" i="1" dirty="0" smtClean="0"/>
              <a:t>Ret- = net</a:t>
            </a:r>
          </a:p>
          <a:p>
            <a:pPr eaLnBrk="1" hangingPunct="1">
              <a:defRPr/>
            </a:pPr>
            <a:r>
              <a:rPr lang="en-US" altLang="en-US" sz="2300" dirty="0" err="1" smtClean="0"/>
              <a:t>Cyto</a:t>
            </a:r>
            <a:r>
              <a:rPr lang="en-US" altLang="en-US" sz="2300" dirty="0" smtClean="0"/>
              <a:t>- = cell</a:t>
            </a:r>
          </a:p>
          <a:p>
            <a:pPr eaLnBrk="1" hangingPunct="1">
              <a:defRPr/>
            </a:pPr>
            <a:r>
              <a:rPr lang="en-US" altLang="en-US" sz="2300" dirty="0" smtClean="0"/>
              <a:t>Hem(o)- = blood</a:t>
            </a:r>
          </a:p>
          <a:p>
            <a:pPr eaLnBrk="1" hangingPunct="1">
              <a:defRPr/>
            </a:pPr>
            <a:r>
              <a:rPr lang="en-US" altLang="en-US" sz="2300" dirty="0" smtClean="0"/>
              <a:t>-glob = round, spherical</a:t>
            </a:r>
          </a:p>
          <a:p>
            <a:pPr eaLnBrk="1" hangingPunct="1">
              <a:defRPr/>
            </a:pPr>
            <a:r>
              <a:rPr lang="en-US" altLang="en-US" sz="2300" dirty="0" err="1" smtClean="0"/>
              <a:t>Melan</a:t>
            </a:r>
            <a:r>
              <a:rPr lang="en-US" altLang="en-US" sz="2300" dirty="0" smtClean="0"/>
              <a:t>- = referring to melanin pigment of skin</a:t>
            </a:r>
          </a:p>
          <a:p>
            <a:pPr eaLnBrk="1" hangingPunct="1">
              <a:defRPr/>
            </a:pPr>
            <a:r>
              <a:rPr lang="en-US" altLang="en-US" sz="2300" dirty="0" smtClean="0"/>
              <a:t>-</a:t>
            </a:r>
            <a:r>
              <a:rPr lang="en-US" altLang="en-US" sz="2300" dirty="0" err="1" smtClean="0"/>
              <a:t>oma</a:t>
            </a:r>
            <a:r>
              <a:rPr lang="en-US" altLang="en-US" sz="2300" dirty="0" smtClean="0"/>
              <a:t> = cancer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en-US" sz="2300" b="1" u="sng" dirty="0" smtClean="0"/>
              <a:t>18 TERMS TOTAL!!</a:t>
            </a:r>
          </a:p>
        </p:txBody>
      </p:sp>
    </p:spTree>
    <p:extLst>
      <p:ext uri="{BB962C8B-B14F-4D97-AF65-F5344CB8AC3E}">
        <p14:creationId xmlns:p14="http://schemas.microsoft.com/office/powerpoint/2010/main" val="249782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Verdana</vt:lpstr>
      <vt:lpstr>Wingdings 2</vt:lpstr>
      <vt:lpstr>Office Theme</vt:lpstr>
      <vt:lpstr>Integumentary System Latin roots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Integumentary System Latin roots</dc:title>
  <dc:creator>Andrews, Amalia</dc:creator>
  <cp:lastModifiedBy>Andrews, Amalia</cp:lastModifiedBy>
  <cp:revision>1</cp:revision>
  <dcterms:created xsi:type="dcterms:W3CDTF">2016-08-17T16:12:26Z</dcterms:created>
  <dcterms:modified xsi:type="dcterms:W3CDTF">2016-08-17T16:12:54Z</dcterms:modified>
</cp:coreProperties>
</file>